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7" r:id="rId3"/>
    <p:sldId id="317" r:id="rId4"/>
    <p:sldId id="308" r:id="rId5"/>
    <p:sldId id="309" r:id="rId6"/>
    <p:sldId id="310" r:id="rId7"/>
    <p:sldId id="301" r:id="rId8"/>
    <p:sldId id="311" r:id="rId9"/>
    <p:sldId id="315" r:id="rId10"/>
    <p:sldId id="318" r:id="rId11"/>
    <p:sldId id="314" r:id="rId12"/>
    <p:sldId id="31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61"/>
  </p:normalViewPr>
  <p:slideViewPr>
    <p:cSldViewPr>
      <p:cViewPr varScale="1">
        <p:scale>
          <a:sx n="199" d="100"/>
          <a:sy n="199" d="100"/>
        </p:scale>
        <p:origin x="4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Independent </a:t>
          </a:r>
          <a:r>
            <a:rPr lang="en-US" i="1" dirty="0" smtClean="0"/>
            <a:t>t</a:t>
          </a:r>
          <a:r>
            <a:rPr lang="en-US" dirty="0" smtClean="0"/>
            <a:t>-Test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8152BC6-2A18-5E4D-874B-7A8B2DD4F391}"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B585C472-C638-5A44-BD9A-AD75C8593FE9}" type="presOf" srcId="{1CE252B9-E661-E545-A43D-AF9F6C107A4B}" destId="{8B3425F1-0D5A-7542-A13F-309B4F9FFBD7}" srcOrd="1" destOrd="0" presId="urn:microsoft.com/office/officeart/2005/8/layout/pyramid1"/>
    <dgm:cxn modelId="{FCDE2A41-7CCE-944B-84B7-6536272FB48A}" type="presOf" srcId="{A13ED68C-9BEB-2D4C-9A9D-4FF7F696211E}" destId="{84DC221C-8ADF-8F4C-A4AB-1ED1486C2BAB}" srcOrd="0" destOrd="0" presId="urn:microsoft.com/office/officeart/2005/8/layout/pyramid1"/>
    <dgm:cxn modelId="{462841F8-F94D-2C41-ABCB-11B6CE1865BF}" type="presOf" srcId="{F8543038-F271-B44C-A609-61624E5FF5AB}" destId="{1BD4007E-106D-184C-930C-DA383DE887FC}" srcOrd="0" destOrd="0" presId="urn:microsoft.com/office/officeart/2005/8/layout/pyramid1"/>
    <dgm:cxn modelId="{6F708E42-3F3B-894F-921E-0B5B759FB861}" type="presOf" srcId="{A13ED68C-9BEB-2D4C-9A9D-4FF7F696211E}" destId="{2E2C436E-4AC4-9B44-A458-C394BA2F8995}" srcOrd="1" destOrd="0" presId="urn:microsoft.com/office/officeart/2005/8/layout/pyramid1"/>
    <dgm:cxn modelId="{1B085AB2-BD98-F14E-84EE-A2D5A3F46ED2}" type="presParOf" srcId="{1BD4007E-106D-184C-930C-DA383DE887FC}" destId="{51EFE25D-18DC-C347-AD87-891706CB57A3}" srcOrd="0" destOrd="0" presId="urn:microsoft.com/office/officeart/2005/8/layout/pyramid1"/>
    <dgm:cxn modelId="{C4FF6D36-5A5E-0044-942A-21D2D2A4227A}" type="presParOf" srcId="{51EFE25D-18DC-C347-AD87-891706CB57A3}" destId="{84DC221C-8ADF-8F4C-A4AB-1ED1486C2BAB}" srcOrd="0" destOrd="0" presId="urn:microsoft.com/office/officeart/2005/8/layout/pyramid1"/>
    <dgm:cxn modelId="{C93F8B56-FC0C-B443-BD94-88975255AFF4}" type="presParOf" srcId="{51EFE25D-18DC-C347-AD87-891706CB57A3}" destId="{2E2C436E-4AC4-9B44-A458-C394BA2F8995}" srcOrd="1" destOrd="0" presId="urn:microsoft.com/office/officeart/2005/8/layout/pyramid1"/>
    <dgm:cxn modelId="{DB62D8E5-F052-0940-9844-04C2130AF324}" type="presParOf" srcId="{1BD4007E-106D-184C-930C-DA383DE887FC}" destId="{22E6D29C-3EAE-224F-8EC6-90837AC9132C}" srcOrd="1" destOrd="0" presId="urn:microsoft.com/office/officeart/2005/8/layout/pyramid1"/>
    <dgm:cxn modelId="{0AE26AD8-1281-EE41-AEF9-4790618304BC}" type="presParOf" srcId="{22E6D29C-3EAE-224F-8EC6-90837AC9132C}" destId="{570ECD48-A719-8C40-9E13-BDECC43874A0}" srcOrd="0" destOrd="0" presId="urn:microsoft.com/office/officeart/2005/8/layout/pyramid1"/>
    <dgm:cxn modelId="{A6D62E04-E497-1441-9BC5-EFC8148A9A1A}"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rtl="0">
            <a:lnSpc>
              <a:spcPct val="90000"/>
            </a:lnSpc>
            <a:spcBef>
              <a:spcPct val="0"/>
            </a:spcBef>
            <a:spcAft>
              <a:spcPct val="35000"/>
            </a:spcAft>
          </a:pPr>
          <a:r>
            <a:rPr lang="en-US" sz="5900" kern="1200" dirty="0" smtClean="0"/>
            <a:t>Independent </a:t>
          </a:r>
          <a:r>
            <a:rPr lang="en-US" sz="5900" i="1" kern="1200" dirty="0" smtClean="0"/>
            <a:t>t</a:t>
          </a:r>
          <a:r>
            <a:rPr lang="en-US" sz="5900" kern="1200" dirty="0" smtClean="0"/>
            <a:t>-Test</a:t>
          </a:r>
          <a:endParaRPr lang="en-US" sz="59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rtl="0">
            <a:lnSpc>
              <a:spcPct val="90000"/>
            </a:lnSpc>
            <a:spcBef>
              <a:spcPct val="0"/>
            </a:spcBef>
            <a:spcAft>
              <a:spcPct val="35000"/>
            </a:spcAft>
          </a:pPr>
          <a:r>
            <a:rPr lang="en-US" sz="5900" kern="1200" smtClean="0"/>
            <a:t>End of Presentation</a:t>
          </a:r>
          <a:endParaRPr lang="en-US" sz="59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10/21/15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10/21/15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10/21/15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10/21/15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10/21/15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10/21/15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10/21/15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www.watertreepress.com/sta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1"/>
            <a:ext cx="5257800" cy="1981200"/>
          </a:xfrm>
        </p:spPr>
        <p:txBody>
          <a:bodyPr>
            <a:normAutofit/>
          </a:bodyPr>
          <a:lstStyle/>
          <a:p>
            <a:pPr marL="0" indent="0" algn="ctr">
              <a:buNone/>
            </a:pPr>
            <a:r>
              <a:rPr lang="en-US" sz="4000" dirty="0" smtClean="0">
                <a:latin typeface="Times New Roman" pitchFamily="18" charset="0"/>
                <a:cs typeface="Times New Roman" pitchFamily="18" charset="0"/>
              </a:rPr>
              <a:t>Independent</a:t>
            </a:r>
            <a:r>
              <a:rPr lang="en-US" sz="4000" i="1" dirty="0" smtClean="0">
                <a:latin typeface="Times New Roman" pitchFamily="18" charset="0"/>
                <a:cs typeface="Times New Roman" pitchFamily="18" charset="0"/>
              </a:rPr>
              <a:t> t</a:t>
            </a:r>
            <a:r>
              <a:rPr lang="en-US" sz="4000" dirty="0" smtClean="0">
                <a:latin typeface="Times New Roman" pitchFamily="18" charset="0"/>
                <a:cs typeface="Times New Roman" pitchFamily="18" charset="0"/>
              </a:rPr>
              <a:t>-Test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smtClean="0">
                <a:latin typeface="Times New Roman" pitchFamily="18" charset="0"/>
                <a:cs typeface="Times New Roman" pitchFamily="18" charset="0"/>
              </a:rPr>
              <a:t>2015 </a:t>
            </a:r>
            <a:r>
              <a:rPr lang="en-US" dirty="0">
                <a:latin typeface="Times New Roman" pitchFamily="18" charset="0"/>
                <a:cs typeface="Times New Roman" pitchFamily="18" charset="0"/>
              </a:rPr>
              <a:t>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774756"/>
            <a:ext cx="2881108" cy="3635443"/>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04800" y="3999378"/>
            <a:ext cx="8458200" cy="2031325"/>
          </a:xfrm>
          <a:prstGeom prst="rect">
            <a:avLst/>
          </a:prstGeom>
          <a:solidFill>
            <a:srgbClr val="001667"/>
          </a:solidFill>
        </p:spPr>
        <p:txBody>
          <a:bodyPr wrap="square" rtlCol="0">
            <a:spAutoFit/>
          </a:bodyPr>
          <a:lstStyle/>
          <a:p>
            <a:pPr algn="ctr"/>
            <a:r>
              <a:rPr lang="en-US" dirty="0" smtClean="0"/>
              <a:t>Enter the formulas shown in cells D19:D29 in order to generate independent </a:t>
            </a:r>
            <a:r>
              <a:rPr lang="en-US" i="1" dirty="0" smtClean="0"/>
              <a:t>t</a:t>
            </a:r>
            <a:r>
              <a:rPr lang="en-US" dirty="0" smtClean="0"/>
              <a:t>-test results not assuming equal variances.</a:t>
            </a:r>
          </a:p>
          <a:p>
            <a:pPr algn="ctr"/>
            <a:endParaRPr lang="en-US" dirty="0"/>
          </a:p>
          <a:p>
            <a:pPr algn="ctr"/>
            <a:r>
              <a:rPr lang="en-US" dirty="0"/>
              <a:t>Test results assuming unequal variances provided evidence that the difference in computer confidence posttest between the male group (</a:t>
            </a:r>
            <a:r>
              <a:rPr lang="en-US" i="1" dirty="0"/>
              <a:t>M</a:t>
            </a:r>
            <a:r>
              <a:rPr lang="en-US" dirty="0"/>
              <a:t> = 31.77, </a:t>
            </a:r>
            <a:r>
              <a:rPr lang="en-US" i="1" dirty="0"/>
              <a:t>SD</a:t>
            </a:r>
            <a:r>
              <a:rPr lang="en-US" dirty="0"/>
              <a:t> = 4.74) and the female group (</a:t>
            </a:r>
            <a:r>
              <a:rPr lang="en-US" i="1" dirty="0"/>
              <a:t>M</a:t>
            </a:r>
            <a:r>
              <a:rPr lang="en-US" dirty="0"/>
              <a:t> = 32.78, </a:t>
            </a:r>
            <a:r>
              <a:rPr lang="en-US" i="1" dirty="0"/>
              <a:t>SD</a:t>
            </a:r>
            <a:r>
              <a:rPr lang="en-US" dirty="0"/>
              <a:t> = 5.56</a:t>
            </a:r>
            <a:r>
              <a:rPr lang="en-US" dirty="0" smtClean="0"/>
              <a:t>) was </a:t>
            </a:r>
            <a:r>
              <a:rPr lang="en-US" dirty="0"/>
              <a:t>not statistically significant, </a:t>
            </a:r>
            <a:r>
              <a:rPr lang="en-US" i="1" dirty="0"/>
              <a:t>t</a:t>
            </a:r>
            <a:r>
              <a:rPr lang="en-US" dirty="0"/>
              <a:t>(42.39) = .82, </a:t>
            </a:r>
            <a:r>
              <a:rPr lang="en-US" i="1" dirty="0"/>
              <a:t>p</a:t>
            </a:r>
            <a:r>
              <a:rPr lang="en-US" dirty="0"/>
              <a:t> = .42 (2-tailed), </a:t>
            </a:r>
            <a:r>
              <a:rPr lang="en-US" i="1" dirty="0"/>
              <a:t>d</a:t>
            </a:r>
            <a:r>
              <a:rPr lang="en-US" dirty="0"/>
              <a:t> = .20. </a:t>
            </a:r>
          </a:p>
        </p:txBody>
      </p:sp>
      <p:sp>
        <p:nvSpPr>
          <p:cNvPr id="5" name="TextBox 4"/>
          <p:cNvSpPr txBox="1"/>
          <p:nvPr/>
        </p:nvSpPr>
        <p:spPr>
          <a:xfrm>
            <a:off x="952500" y="269609"/>
            <a:ext cx="7162800" cy="523220"/>
          </a:xfrm>
          <a:prstGeom prst="rect">
            <a:avLst/>
          </a:prstGeom>
          <a:noFill/>
        </p:spPr>
        <p:txBody>
          <a:bodyPr wrap="square" rtlCol="0">
            <a:spAutoFit/>
          </a:bodyPr>
          <a:lstStyle/>
          <a:p>
            <a:pPr algn="ctr"/>
            <a:r>
              <a:rPr lang="en-US" sz="2800" dirty="0" smtClean="0"/>
              <a:t>Equal Variances Not Assumed</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66092"/>
            <a:ext cx="4949390" cy="23153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280004"/>
            <a:ext cx="2552700" cy="2287484"/>
          </a:xfrm>
          <a:prstGeom prst="rect">
            <a:avLst/>
          </a:prstGeom>
        </p:spPr>
      </p:pic>
    </p:spTree>
    <p:extLst>
      <p:ext uri="{BB962C8B-B14F-4D97-AF65-F5344CB8AC3E}">
        <p14:creationId xmlns:p14="http://schemas.microsoft.com/office/powerpoint/2010/main" val="740350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6" name="TextBox 5"/>
          <p:cNvSpPr txBox="1"/>
          <p:nvPr/>
        </p:nvSpPr>
        <p:spPr>
          <a:xfrm>
            <a:off x="457200" y="4343400"/>
            <a:ext cx="7848600" cy="923330"/>
          </a:xfrm>
          <a:prstGeom prst="rect">
            <a:avLst/>
          </a:prstGeom>
          <a:solidFill>
            <a:srgbClr val="001667"/>
          </a:solidFill>
        </p:spPr>
        <p:txBody>
          <a:bodyPr wrap="square" rtlCol="0">
            <a:spAutoFit/>
          </a:bodyPr>
          <a:lstStyle/>
          <a:p>
            <a:pPr algn="ctr"/>
            <a:r>
              <a:rPr lang="en-US" dirty="0"/>
              <a:t>Test results </a:t>
            </a:r>
            <a:r>
              <a:rPr lang="en-US" dirty="0" smtClean="0"/>
              <a:t>provide </a:t>
            </a:r>
            <a:r>
              <a:rPr lang="en-US" dirty="0"/>
              <a:t>evidence </a:t>
            </a:r>
            <a:r>
              <a:rPr lang="en-US" dirty="0" smtClean="0"/>
              <a:t>that there is insufficient evidence </a:t>
            </a:r>
            <a:r>
              <a:rPr lang="en-US" i="1" dirty="0" smtClean="0"/>
              <a:t>(p </a:t>
            </a:r>
            <a:r>
              <a:rPr lang="en-US" dirty="0" smtClean="0"/>
              <a:t>= 0.45) to reject the null </a:t>
            </a:r>
            <a:r>
              <a:rPr lang="en-US" dirty="0"/>
              <a:t>hypothesis that </a:t>
            </a:r>
            <a:r>
              <a:rPr lang="en-US" dirty="0" smtClean="0"/>
              <a:t>there </a:t>
            </a:r>
            <a:r>
              <a:rPr lang="en-US" dirty="0"/>
              <a:t>is no difference in mean computer confidence posttest between male and female university </a:t>
            </a:r>
            <a:r>
              <a:rPr lang="en-US" dirty="0" smtClean="0"/>
              <a:t>students.</a:t>
            </a:r>
            <a:endParaRPr lang="en-US" dirty="0"/>
          </a:p>
        </p:txBody>
      </p:sp>
      <p:sp>
        <p:nvSpPr>
          <p:cNvPr id="9" name="TextBox 8"/>
          <p:cNvSpPr txBox="1"/>
          <p:nvPr/>
        </p:nvSpPr>
        <p:spPr>
          <a:xfrm>
            <a:off x="711200" y="228600"/>
            <a:ext cx="7493000" cy="523220"/>
          </a:xfrm>
          <a:prstGeom prst="rect">
            <a:avLst/>
          </a:prstGeom>
          <a:noFill/>
        </p:spPr>
        <p:txBody>
          <a:bodyPr wrap="square" rtlCol="0">
            <a:spAutoFit/>
          </a:bodyPr>
          <a:lstStyle/>
          <a:p>
            <a:pPr algn="ctr"/>
            <a:r>
              <a:rPr lang="en-US" sz="2800" dirty="0" smtClean="0"/>
              <a:t>Test Results Summary</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7696200" cy="2906309"/>
          </a:xfrm>
          <a:prstGeom prst="rect">
            <a:avLst/>
          </a:prstGeom>
        </p:spPr>
      </p:pic>
    </p:spTree>
    <p:extLst>
      <p:ext uri="{BB962C8B-B14F-4D97-AF65-F5344CB8AC3E}">
        <p14:creationId xmlns:p14="http://schemas.microsoft.com/office/powerpoint/2010/main" val="7801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550606" y="1295400"/>
            <a:ext cx="7848600" cy="4893647"/>
          </a:xfrm>
          <a:prstGeom prst="rect">
            <a:avLst/>
          </a:prstGeom>
          <a:solidFill>
            <a:srgbClr val="001667"/>
          </a:solidFill>
        </p:spPr>
        <p:txBody>
          <a:bodyPr wrap="square" rtlCol="0">
            <a:spAutoFit/>
          </a:bodyPr>
          <a:lstStyle/>
          <a:p>
            <a:r>
              <a:rPr lang="en-US" dirty="0"/>
              <a:t>As a minimum, the following information should be reported in the results section of any report: null hypothesis that is being evaluated, descriptive statistics (e.g., </a:t>
            </a:r>
            <a:r>
              <a:rPr lang="en-US" i="1" dirty="0"/>
              <a:t>M, SD, N, n</a:t>
            </a:r>
            <a:r>
              <a:rPr lang="en-US" dirty="0"/>
              <a:t>), statistical test used (i.e., independent </a:t>
            </a:r>
            <a:r>
              <a:rPr lang="en-US" i="1" dirty="0"/>
              <a:t>t</a:t>
            </a:r>
            <a:r>
              <a:rPr lang="en-US" dirty="0"/>
              <a:t>-test), results of evaluation of test assumptions, </a:t>
            </a:r>
            <a:r>
              <a:rPr lang="en-US" dirty="0" smtClean="0"/>
              <a:t>as appropriate, and </a:t>
            </a:r>
            <a:r>
              <a:rPr lang="en-US" dirty="0"/>
              <a:t>test results. For example, one might report test results as follows. The formatting of the statistics in this example follows the guidelines provided in the </a:t>
            </a:r>
            <a:r>
              <a:rPr lang="en-US" i="1" dirty="0"/>
              <a:t>Publication Manual of the American Psychological Association</a:t>
            </a:r>
            <a:r>
              <a:rPr lang="en-US" dirty="0"/>
              <a:t> (APA</a:t>
            </a:r>
            <a:r>
              <a:rPr lang="en-US" dirty="0" smtClean="0"/>
              <a:t>).</a:t>
            </a:r>
          </a:p>
          <a:p>
            <a:endParaRPr lang="en-US" dirty="0"/>
          </a:p>
          <a:p>
            <a:pPr algn="ctr"/>
            <a:r>
              <a:rPr lang="en-US" sz="2400" dirty="0" smtClean="0"/>
              <a:t>Results</a:t>
            </a:r>
          </a:p>
          <a:p>
            <a:endParaRPr lang="en-US" dirty="0"/>
          </a:p>
          <a:p>
            <a:r>
              <a:rPr lang="en-US" dirty="0"/>
              <a:t>An Independent </a:t>
            </a:r>
            <a:r>
              <a:rPr lang="en-US" i="1" dirty="0"/>
              <a:t>t</a:t>
            </a:r>
            <a:r>
              <a:rPr lang="en-US" dirty="0"/>
              <a:t>-test (unequal variances assumed) was conducted to evaluate the null hypothesis that there is no difference in computer confidence posttest between male and female university students (</a:t>
            </a:r>
            <a:r>
              <a:rPr lang="en-US" i="1" dirty="0"/>
              <a:t>N</a:t>
            </a:r>
            <a:r>
              <a:rPr lang="en-US" dirty="0"/>
              <a:t> = 86). Test results provided evidence that the difference in computer confidence posttest between the male group (</a:t>
            </a:r>
            <a:r>
              <a:rPr lang="en-US" i="1" dirty="0"/>
              <a:t>M</a:t>
            </a:r>
            <a:r>
              <a:rPr lang="en-US" dirty="0"/>
              <a:t> = 31.77, </a:t>
            </a:r>
            <a:r>
              <a:rPr lang="en-US" i="1" dirty="0"/>
              <a:t>SD</a:t>
            </a:r>
            <a:r>
              <a:rPr lang="en-US" dirty="0"/>
              <a:t> = 4.74) and the female group (</a:t>
            </a:r>
            <a:r>
              <a:rPr lang="en-US" i="1" dirty="0"/>
              <a:t>M</a:t>
            </a:r>
            <a:r>
              <a:rPr lang="en-US" dirty="0"/>
              <a:t> = 32.78, </a:t>
            </a:r>
            <a:r>
              <a:rPr lang="en-US" i="1" dirty="0"/>
              <a:t>SD</a:t>
            </a:r>
            <a:r>
              <a:rPr lang="en-US" dirty="0"/>
              <a:t> = 5.56) was not statistically significant, </a:t>
            </a:r>
            <a:r>
              <a:rPr lang="en-US" i="1" dirty="0"/>
              <a:t>t(</a:t>
            </a:r>
            <a:r>
              <a:rPr lang="en-US" dirty="0"/>
              <a:t>42.39) = .82, </a:t>
            </a:r>
            <a:r>
              <a:rPr lang="en-US" i="1" dirty="0"/>
              <a:t>p</a:t>
            </a:r>
            <a:r>
              <a:rPr lang="en-US" dirty="0"/>
              <a:t> = .42 (2-tailed</a:t>
            </a:r>
            <a:r>
              <a:rPr lang="en-US" dirty="0" smtClean="0"/>
              <a:t>), </a:t>
            </a:r>
            <a:r>
              <a:rPr lang="en-US" i="1" dirty="0" smtClean="0"/>
              <a:t>d</a:t>
            </a:r>
            <a:r>
              <a:rPr lang="en-US" dirty="0" smtClean="0"/>
              <a:t> = 0.20. </a:t>
            </a:r>
            <a:r>
              <a:rPr lang="en-US" dirty="0"/>
              <a:t>Therefore, there was insufficient evidence to reject the null hypothesis. </a:t>
            </a:r>
          </a:p>
        </p:txBody>
      </p:sp>
      <p:sp>
        <p:nvSpPr>
          <p:cNvPr id="8" name="TextBox 7"/>
          <p:cNvSpPr txBox="1"/>
          <p:nvPr/>
        </p:nvSpPr>
        <p:spPr>
          <a:xfrm>
            <a:off x="533400" y="533400"/>
            <a:ext cx="7696200" cy="523220"/>
          </a:xfrm>
          <a:prstGeom prst="rect">
            <a:avLst/>
          </a:prstGeom>
          <a:noFill/>
        </p:spPr>
        <p:txBody>
          <a:bodyPr wrap="square" rtlCol="0">
            <a:spAutoFit/>
          </a:bodyPr>
          <a:lstStyle/>
          <a:p>
            <a:pPr algn="ctr"/>
            <a:r>
              <a:rPr lang="en-US" sz="2800" dirty="0" smtClean="0"/>
              <a:t>Reporting Independent </a:t>
            </a:r>
            <a:r>
              <a:rPr lang="en-US" sz="2800" i="1" dirty="0" smtClean="0"/>
              <a:t>t</a:t>
            </a:r>
            <a:r>
              <a:rPr lang="en-US" sz="2800" dirty="0" smtClean="0"/>
              <a:t>-Test Results</a:t>
            </a:r>
            <a:endParaRPr lang="en-US" sz="2800" dirty="0"/>
          </a:p>
        </p:txBody>
      </p:sp>
    </p:spTree>
    <p:extLst>
      <p:ext uri="{BB962C8B-B14F-4D97-AF65-F5344CB8AC3E}">
        <p14:creationId xmlns:p14="http://schemas.microsoft.com/office/powerpoint/2010/main" val="2035144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642635106"/>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lnSpcReduction="10000"/>
          </a:bodyPr>
          <a:lstStyle/>
          <a:p>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independent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a:t>
            </a:r>
            <a:r>
              <a:rPr lang="en-US" sz="2400" dirty="0">
                <a:latin typeface="Times New Roman" pitchFamily="18" charset="0"/>
                <a:cs typeface="Times New Roman" pitchFamily="18" charset="0"/>
              </a:rPr>
              <a:t>, also known as </a:t>
            </a:r>
            <a:r>
              <a:rPr lang="en-US" sz="2400" dirty="0" smtClean="0">
                <a:latin typeface="Times New Roman" pitchFamily="18" charset="0"/>
                <a:cs typeface="Times New Roman" pitchFamily="18" charset="0"/>
              </a:rPr>
              <a:t>student’s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independent samples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a:t>
            </a:r>
            <a:r>
              <a:rPr lang="en-US" sz="2400" dirty="0">
                <a:latin typeface="Times New Roman" pitchFamily="18" charset="0"/>
                <a:cs typeface="Times New Roman" pitchFamily="18" charset="0"/>
              </a:rPr>
              <a:t>, is a parametric procedure that assesses whether the means of two independent groups are statistically different from each other.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Groups </a:t>
            </a:r>
            <a:r>
              <a:rPr lang="en-US" sz="2400" dirty="0">
                <a:latin typeface="Times New Roman" pitchFamily="18" charset="0"/>
                <a:cs typeface="Times New Roman" pitchFamily="18" charset="0"/>
              </a:rPr>
              <a:t>can be formed by randomly assigning research participants to groups or conditions in an experiment or one can use naturally occurring </a:t>
            </a:r>
            <a:r>
              <a:rPr lang="en-US" sz="2400" dirty="0" smtClean="0">
                <a:latin typeface="Times New Roman" pitchFamily="18" charset="0"/>
                <a:cs typeface="Times New Roman" pitchFamily="18" charset="0"/>
              </a:rPr>
              <a:t>independent groups</a:t>
            </a:r>
            <a:r>
              <a:rPr lang="en-US" sz="2400" dirty="0">
                <a:latin typeface="Times New Roman" pitchFamily="18" charset="0"/>
                <a:cs typeface="Times New Roman" pitchFamily="18" charset="0"/>
              </a:rPr>
              <a:t>, e.g., males and females.</a:t>
            </a:r>
          </a:p>
          <a:p>
            <a:r>
              <a:rPr lang="en-US" sz="2400" dirty="0">
                <a:latin typeface="Times New Roman" pitchFamily="18" charset="0"/>
                <a:cs typeface="Times New Roman" pitchFamily="18" charset="0"/>
              </a:rPr>
              <a:t>Excel data entry for the </a:t>
            </a:r>
            <a:r>
              <a:rPr lang="en-US" sz="2400" dirty="0" smtClean="0">
                <a:latin typeface="Times New Roman" pitchFamily="18" charset="0"/>
                <a:cs typeface="Times New Roman" pitchFamily="18" charset="0"/>
              </a:rPr>
              <a:t>independent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is accomplished by entering the IV (the grouping variable) and DV </a:t>
            </a:r>
            <a:r>
              <a:rPr lang="en-US" sz="2400" dirty="0" smtClean="0">
                <a:latin typeface="Times New Roman" pitchFamily="18" charset="0"/>
                <a:cs typeface="Times New Roman" pitchFamily="18" charset="0"/>
              </a:rPr>
              <a:t>(the variable that is measured) as </a:t>
            </a:r>
            <a:r>
              <a:rPr lang="en-US" sz="2400" dirty="0">
                <a:latin typeface="Times New Roman" pitchFamily="18" charset="0"/>
                <a:cs typeface="Times New Roman" pitchFamily="18" charset="0"/>
              </a:rPr>
              <a:t>separate columns in an Excel spreadsheet. The IV must be entered as numerical data, e.g., treatment group = 1, control group = 2.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 Data Entry</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985846" y="1330081"/>
            <a:ext cx="4724400" cy="3130740"/>
          </a:xfrm>
        </p:spPr>
        <p:txBody>
          <a:bodyPr>
            <a:normAutofit/>
          </a:bodyPr>
          <a:lstStyle/>
          <a:p>
            <a:pPr marL="0" indent="0">
              <a:buNone/>
            </a:pPr>
            <a:r>
              <a:rPr lang="en-US" sz="2400" dirty="0" smtClean="0">
                <a:latin typeface="Times New Roman" pitchFamily="18" charset="0"/>
                <a:cs typeface="Times New Roman" pitchFamily="18" charset="0"/>
              </a:rPr>
              <a:t>The example to the left shows a partial worksheet with the IV (gender) in column A. The number 1 represents males and the number2 (not shown) represents females. Column B contains the DV </a:t>
            </a:r>
            <a:r>
              <a:rPr lang="en-US" sz="2400" dirty="0" err="1" smtClean="0">
                <a:latin typeface="Times New Roman" pitchFamily="18" charset="0"/>
                <a:cs typeface="Times New Roman" pitchFamily="18" charset="0"/>
              </a:rPr>
              <a:t>orcomputer</a:t>
            </a:r>
            <a:r>
              <a:rPr lang="en-US" sz="2400" dirty="0" smtClean="0">
                <a:latin typeface="Times New Roman" pitchFamily="18" charset="0"/>
                <a:cs typeface="Times New Roman" pitchFamily="18" charset="0"/>
              </a:rPr>
              <a:t> confidence posttest (comconf2).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00001"/>
            <a:ext cx="3310957" cy="3390900"/>
          </a:xfrm>
          <a:prstGeom prst="rect">
            <a:avLst/>
          </a:prstGeom>
        </p:spPr>
      </p:pic>
    </p:spTree>
    <p:extLst>
      <p:ext uri="{BB962C8B-B14F-4D97-AF65-F5344CB8AC3E}">
        <p14:creationId xmlns:p14="http://schemas.microsoft.com/office/powerpoint/2010/main" val="1548299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a:t>
            </a:r>
            <a:r>
              <a:rPr lang="en-US" sz="3200" i="1" dirty="0" smtClean="0">
                <a:latin typeface="Times New Roman" pitchFamily="18" charset="0"/>
                <a:cs typeface="Times New Roman" pitchFamily="18" charset="0"/>
              </a:rPr>
              <a:t> 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One can compute the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-value using the following formula:</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344488" indent="0">
              <a:buNone/>
            </a:pPr>
            <a:r>
              <a:rPr lang="en-US" sz="2400" dirty="0">
                <a:latin typeface="Times New Roman" pitchFamily="18" charset="0"/>
                <a:cs typeface="Times New Roman" pitchFamily="18" charset="0"/>
              </a:rPr>
              <a:t>w</a:t>
            </a:r>
            <a:r>
              <a:rPr lang="en-US" sz="2400" dirty="0" smtClean="0">
                <a:latin typeface="Times New Roman" pitchFamily="18" charset="0"/>
                <a:cs typeface="Times New Roman" pitchFamily="18" charset="0"/>
              </a:rPr>
              <a:t>here  the numerator is </a:t>
            </a:r>
            <a:r>
              <a:rPr lang="en-US" sz="2400" dirty="0">
                <a:latin typeface="Times New Roman" pitchFamily="18" charset="0"/>
                <a:cs typeface="Times New Roman" pitchFamily="18" charset="0"/>
              </a:rPr>
              <a:t>the difference in means of group 1 and group 2 and </a:t>
            </a:r>
            <a:r>
              <a:rPr lang="en-US" sz="2400" dirty="0" smtClean="0">
                <a:latin typeface="Times New Roman" pitchFamily="18" charset="0"/>
                <a:cs typeface="Times New Roman" pitchFamily="18" charset="0"/>
              </a:rPr>
              <a:t>the denominator is </a:t>
            </a:r>
            <a:r>
              <a:rPr lang="en-US" sz="2400" dirty="0">
                <a:latin typeface="Times New Roman" pitchFamily="18" charset="0"/>
                <a:cs typeface="Times New Roman" pitchFamily="18" charset="0"/>
              </a:rPr>
              <a:t>the estimated standard error of the </a:t>
            </a:r>
            <a:r>
              <a:rPr lang="en-US" sz="2400" dirty="0" smtClean="0">
                <a:latin typeface="Times New Roman" pitchFamily="18" charset="0"/>
                <a:cs typeface="Times New Roman" pitchFamily="18" charset="0"/>
              </a:rPr>
              <a:t>difference.</a:t>
            </a:r>
          </a:p>
          <a:p>
            <a:endParaRPr lang="en-US" sz="2400" dirty="0" smtClean="0">
              <a:latin typeface="Times New Roman" pitchFamily="18" charset="0"/>
              <a:cs typeface="Times New Roman"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3169034144"/>
              </p:ext>
            </p:extLst>
          </p:nvPr>
        </p:nvGraphicFramePr>
        <p:xfrm>
          <a:off x="3810000" y="1752599"/>
          <a:ext cx="1752600" cy="1109267"/>
        </p:xfrm>
        <a:graphic>
          <a:graphicData uri="http://schemas.openxmlformats.org/presentationml/2006/ole">
            <mc:AlternateContent xmlns:mc="http://schemas.openxmlformats.org/markup-compatibility/2006">
              <mc:Choice xmlns:v="urn:schemas-microsoft-com:vml" Requires="v">
                <p:oleObj spid="_x0000_s1068" name="Equation" r:id="rId3" imgW="825500" imgH="482600" progId="Equation.3">
                  <p:embed/>
                </p:oleObj>
              </mc:Choice>
              <mc:Fallback>
                <p:oleObj name="Equation" r:id="rId3" imgW="825500" imgH="482600" progId="Equation.3">
                  <p:embed/>
                  <p:pic>
                    <p:nvPicPr>
                      <p:cNvPr id="0" name=""/>
                      <p:cNvPicPr>
                        <a:picLocks noChangeAspect="1" noChangeArrowheads="1"/>
                      </p:cNvPicPr>
                      <p:nvPr/>
                    </p:nvPicPr>
                    <p:blipFill>
                      <a:blip r:embed="rId4"/>
                      <a:srcRect/>
                      <a:stretch>
                        <a:fillRect/>
                      </a:stretch>
                    </p:blipFill>
                    <p:spPr bwMode="auto">
                      <a:xfrm>
                        <a:off x="3810000" y="1752599"/>
                        <a:ext cx="1752600" cy="1109267"/>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142521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measures effect size and is often used to report effect size following a significant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The formula for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for the </a:t>
            </a:r>
            <a:r>
              <a:rPr lang="en-US" sz="2400" dirty="0" smtClean="0">
                <a:latin typeface="Times New Roman" pitchFamily="18" charset="0"/>
                <a:cs typeface="Times New Roman" pitchFamily="18" charset="0"/>
              </a:rPr>
              <a:t>independent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is:</a:t>
            </a:r>
          </a:p>
          <a:p>
            <a:pPr marL="0" indent="0" algn="ctr">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By convention,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values are interpreted as follows:</a:t>
            </a:r>
          </a:p>
          <a:p>
            <a:pPr lvl="1"/>
            <a:r>
              <a:rPr lang="en-US" sz="2000" dirty="0">
                <a:latin typeface="Times New Roman" pitchFamily="18" charset="0"/>
                <a:cs typeface="Times New Roman" pitchFamily="18" charset="0"/>
              </a:rPr>
              <a:t>Small effect size = .20</a:t>
            </a:r>
          </a:p>
          <a:p>
            <a:pPr lvl="1"/>
            <a:r>
              <a:rPr lang="en-US" sz="2000" dirty="0">
                <a:latin typeface="Times New Roman" pitchFamily="18" charset="0"/>
                <a:cs typeface="Times New Roman" pitchFamily="18" charset="0"/>
              </a:rPr>
              <a:t>Medium effect size = .50</a:t>
            </a:r>
          </a:p>
          <a:p>
            <a:pPr lvl="1"/>
            <a:r>
              <a:rPr lang="en-US" sz="2000" dirty="0">
                <a:latin typeface="Times New Roman" pitchFamily="18" charset="0"/>
                <a:cs typeface="Times New Roman" pitchFamily="18" charset="0"/>
              </a:rPr>
              <a:t>Large effect size = .80</a:t>
            </a:r>
          </a:p>
          <a:p>
            <a:pPr marL="0" indent="0">
              <a:buNone/>
            </a:pPr>
            <a:endParaRPr lang="en-US" sz="2400" dirty="0" smtClean="0">
              <a:latin typeface="Times New Roman" pitchFamily="18" charset="0"/>
              <a:cs typeface="Times New Roman"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018068175"/>
              </p:ext>
            </p:extLst>
          </p:nvPr>
        </p:nvGraphicFramePr>
        <p:xfrm>
          <a:off x="3429000" y="2819400"/>
          <a:ext cx="2189162" cy="1173163"/>
        </p:xfrm>
        <a:graphic>
          <a:graphicData uri="http://schemas.openxmlformats.org/presentationml/2006/ole">
            <mc:AlternateContent xmlns:mc="http://schemas.openxmlformats.org/markup-compatibility/2006">
              <mc:Choice xmlns:v="urn:schemas-microsoft-com:vml" Requires="v">
                <p:oleObj spid="_x0000_s2092" name="Equation" r:id="rId3" imgW="939800" imgH="469900" progId="Equation.3">
                  <p:embed/>
                </p:oleObj>
              </mc:Choice>
              <mc:Fallback>
                <p:oleObj name="Equation" r:id="rId3" imgW="939800" imgH="469900" progId="Equation.3">
                  <p:embed/>
                  <p:pic>
                    <p:nvPicPr>
                      <p:cNvPr id="0" name=""/>
                      <p:cNvPicPr>
                        <a:picLocks noChangeAspect="1" noChangeArrowheads="1"/>
                      </p:cNvPicPr>
                      <p:nvPr/>
                    </p:nvPicPr>
                    <p:blipFill>
                      <a:blip r:embed="rId4"/>
                      <a:srcRect/>
                      <a:stretch>
                        <a:fillRect/>
                      </a:stretch>
                    </p:blipFill>
                    <p:spPr bwMode="auto">
                      <a:xfrm>
                        <a:off x="3429000" y="2819400"/>
                        <a:ext cx="2189162" cy="117316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3294776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fontScale="85000" lnSpcReduction="20000"/>
          </a:bodyPr>
          <a:lstStyle/>
          <a:p>
            <a:r>
              <a:rPr lang="en-US" sz="2400" dirty="0">
                <a:latin typeface="Times New Roman" pitchFamily="18" charset="0"/>
                <a:cs typeface="Times New Roman" pitchFamily="18" charset="0"/>
              </a:rPr>
              <a:t>Random selection of </a:t>
            </a:r>
            <a:r>
              <a:rPr lang="en-US" sz="2400" dirty="0" smtClean="0">
                <a:latin typeface="Times New Roman" pitchFamily="18" charset="0"/>
                <a:cs typeface="Times New Roman" pitchFamily="18" charset="0"/>
              </a:rPr>
              <a:t>samples </a:t>
            </a:r>
            <a:r>
              <a:rPr lang="en-US" sz="2400" dirty="0">
                <a:latin typeface="Times New Roman" pitchFamily="18" charset="0"/>
                <a:cs typeface="Times New Roman" pitchFamily="18" charset="0"/>
              </a:rPr>
              <a:t>to allow for generalization of results to a target population.</a:t>
            </a:r>
          </a:p>
          <a:p>
            <a:r>
              <a:rPr lang="en-US" sz="2400" dirty="0">
                <a:latin typeface="Times New Roman" pitchFamily="18" charset="0"/>
                <a:cs typeface="Times New Roman" pitchFamily="18" charset="0"/>
              </a:rPr>
              <a:t>Variables. DV: one continuous variable, interval/ratio scale. IV: one categorical IV with two categories; e.g., group (treatment, control).</a:t>
            </a:r>
          </a:p>
          <a:p>
            <a:r>
              <a:rPr lang="en-US" sz="2400" dirty="0">
                <a:latin typeface="Times New Roman" pitchFamily="18" charset="0"/>
                <a:cs typeface="Times New Roman" pitchFamily="18" charset="0"/>
              </a:rPr>
              <a:t>Independence of observations. Independence of observations means that observations (i.e., measurements) are not acted on by an outside influence common to two or more measurements, e.g., other research participants or previous </a:t>
            </a:r>
            <a:r>
              <a:rPr lang="en-US" sz="2400" dirty="0" smtClean="0">
                <a:latin typeface="Times New Roman" pitchFamily="18" charset="0"/>
                <a:cs typeface="Times New Roman" pitchFamily="18" charset="0"/>
              </a:rPr>
              <a:t>measurements.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Normality. DV is normally distributed in each group. The </a:t>
            </a:r>
            <a:r>
              <a:rPr lang="en-US" sz="2400" dirty="0" smtClean="0">
                <a:latin typeface="Times New Roman" pitchFamily="18" charset="0"/>
                <a:cs typeface="Times New Roman" pitchFamily="18" charset="0"/>
              </a:rPr>
              <a:t>independent t-test </a:t>
            </a:r>
            <a:r>
              <a:rPr lang="en-US" sz="2400" dirty="0">
                <a:latin typeface="Times New Roman" pitchFamily="18" charset="0"/>
                <a:cs typeface="Times New Roman" pitchFamily="18" charset="0"/>
              </a:rPr>
              <a:t>is robust to mild to moderate violations of normality assuming a sufficiently large sample size. </a:t>
            </a:r>
          </a:p>
          <a:p>
            <a:r>
              <a:rPr lang="en-US" sz="2400" dirty="0" smtClean="0">
                <a:latin typeface="Times New Roman" pitchFamily="18" charset="0"/>
                <a:cs typeface="Times New Roman" pitchFamily="18" charset="0"/>
              </a:rPr>
              <a:t>Absence </a:t>
            </a:r>
            <a:r>
              <a:rPr lang="en-US" sz="2400" dirty="0">
                <a:latin typeface="Times New Roman" pitchFamily="18" charset="0"/>
                <a:cs typeface="Times New Roman" pitchFamily="18" charset="0"/>
              </a:rPr>
              <a:t>of extreme outliers. Extreme outliers can distort the mean difference and the t-statistic. They tend to inflate the variance and depress the value and corresponding statistical significance of the t-statistic.</a:t>
            </a:r>
          </a:p>
          <a:p>
            <a:r>
              <a:rPr lang="en-US" sz="2400" dirty="0">
                <a:latin typeface="Times New Roman" pitchFamily="18" charset="0"/>
                <a:cs typeface="Times New Roman" pitchFamily="18" charset="0"/>
              </a:rPr>
              <a:t>Homogeneity of variance. </a:t>
            </a:r>
          </a:p>
          <a:p>
            <a:r>
              <a:rPr lang="en-US" sz="2400" dirty="0">
                <a:latin typeface="Times New Roman" pitchFamily="18" charset="0"/>
                <a:cs typeface="Times New Roman" pitchFamily="18" charset="0"/>
              </a:rPr>
              <a:t>Sample size. When sample sizes are large (i.e., when </a:t>
            </a:r>
            <a:r>
              <a:rPr lang="en-US" sz="2400" dirty="0" smtClean="0">
                <a:latin typeface="Times New Roman" pitchFamily="18" charset="0"/>
                <a:cs typeface="Times New Roman" pitchFamily="18" charset="0"/>
              </a:rPr>
              <a:t>groups </a:t>
            </a:r>
            <a:r>
              <a:rPr lang="en-US" sz="2400" dirty="0">
                <a:latin typeface="Times New Roman" pitchFamily="18" charset="0"/>
                <a:cs typeface="Times New Roman" pitchFamily="18" charset="0"/>
              </a:rPr>
              <a:t>have </a:t>
            </a:r>
            <a:r>
              <a:rPr lang="en-US" sz="2400" dirty="0" smtClean="0">
                <a:latin typeface="Times New Roman" pitchFamily="18" charset="0"/>
                <a:cs typeface="Times New Roman" pitchFamily="18" charset="0"/>
              </a:rPr>
              <a:t>&gt;30 participants </a:t>
            </a:r>
            <a:r>
              <a:rPr lang="en-US" sz="2400" dirty="0">
                <a:latin typeface="Times New Roman" pitchFamily="18" charset="0"/>
                <a:cs typeface="Times New Roman" pitchFamily="18" charset="0"/>
              </a:rPr>
              <a:t>each) and are approximately equal in size, the robustness of this test to violation of the assumption of normality is </a:t>
            </a:r>
            <a:r>
              <a:rPr lang="en-US" sz="2400" dirty="0" smtClean="0">
                <a:latin typeface="Times New Roman" pitchFamily="18" charset="0"/>
                <a:cs typeface="Times New Roman" pitchFamily="18" charset="0"/>
              </a:rPr>
              <a:t>improved.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8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3" y="152400"/>
            <a:ext cx="9144000" cy="6029011"/>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457200" y="3581400"/>
            <a:ext cx="8458200" cy="2308324"/>
          </a:xfrm>
          <a:prstGeom prst="rect">
            <a:avLst/>
          </a:prstGeom>
          <a:solidFill>
            <a:srgbClr val="001667"/>
          </a:solidFill>
        </p:spPr>
        <p:txBody>
          <a:bodyPr wrap="square" rtlCol="0">
            <a:spAutoFit/>
          </a:bodyPr>
          <a:lstStyle/>
          <a:p>
            <a:pPr algn="ctr"/>
            <a:r>
              <a:rPr lang="en-US" dirty="0" smtClean="0"/>
              <a:t>TASK</a:t>
            </a:r>
          </a:p>
          <a:p>
            <a:pPr algn="ctr"/>
            <a:r>
              <a:rPr lang="en-US" dirty="0" smtClean="0"/>
              <a:t>Respond to the following research question and null hypothesis:</a:t>
            </a:r>
          </a:p>
          <a:p>
            <a:pPr algn="ctr"/>
            <a:endParaRPr lang="en-US" dirty="0" smtClean="0"/>
          </a:p>
          <a:p>
            <a:pPr algn="ctr"/>
            <a:r>
              <a:rPr lang="en-US" dirty="0"/>
              <a:t>Is there a difference in mean computer confidence posttest </a:t>
            </a:r>
            <a:r>
              <a:rPr lang="en-US" dirty="0" smtClean="0"/>
              <a:t>(comconf2) between </a:t>
            </a:r>
            <a:r>
              <a:rPr lang="en-US" dirty="0"/>
              <a:t>male and female university students, μ</a:t>
            </a:r>
            <a:r>
              <a:rPr lang="en-US" baseline="-25000" dirty="0"/>
              <a:t>1</a:t>
            </a:r>
            <a:r>
              <a:rPr lang="en-US" dirty="0"/>
              <a:t> ≠ μ</a:t>
            </a:r>
            <a:r>
              <a:rPr lang="en-US" baseline="-25000" dirty="0"/>
              <a:t>2</a:t>
            </a:r>
            <a:r>
              <a:rPr lang="en-US" dirty="0"/>
              <a:t>? </a:t>
            </a:r>
          </a:p>
          <a:p>
            <a:pPr algn="ctr"/>
            <a:endParaRPr lang="en-US" dirty="0" smtClean="0"/>
          </a:p>
          <a:p>
            <a:pPr algn="ctr"/>
            <a:r>
              <a:rPr lang="en-US" i="1" dirty="0" smtClean="0"/>
              <a:t>H</a:t>
            </a:r>
            <a:r>
              <a:rPr lang="en-US" baseline="-25000" dirty="0" smtClean="0"/>
              <a:t>0</a:t>
            </a:r>
            <a:r>
              <a:rPr lang="en-US" dirty="0"/>
              <a:t>: There is no difference in mean computer confidence posttest between male and female university students, μ</a:t>
            </a:r>
            <a:r>
              <a:rPr lang="en-US" baseline="-25000" dirty="0"/>
              <a:t>1</a:t>
            </a:r>
            <a:r>
              <a:rPr lang="en-US" dirty="0"/>
              <a:t> = μ</a:t>
            </a:r>
            <a:r>
              <a:rPr lang="en-US" baseline="-25000" dirty="0"/>
              <a:t>2</a:t>
            </a:r>
            <a:r>
              <a:rPr lang="en-US" dirty="0"/>
              <a:t>.</a:t>
            </a:r>
          </a:p>
        </p:txBody>
      </p:sp>
      <p:sp>
        <p:nvSpPr>
          <p:cNvPr id="11" name="TextBox 10"/>
          <p:cNvSpPr txBox="1"/>
          <p:nvPr/>
        </p:nvSpPr>
        <p:spPr>
          <a:xfrm>
            <a:off x="116753" y="1752600"/>
            <a:ext cx="9036961" cy="369332"/>
          </a:xfrm>
          <a:prstGeom prst="rect">
            <a:avLst/>
          </a:prstGeom>
          <a:solidFill>
            <a:srgbClr val="001667"/>
          </a:solidFill>
        </p:spPr>
        <p:txBody>
          <a:bodyPr wrap="none" rtlCol="0">
            <a:spAutoFit/>
          </a:bodyPr>
          <a:lstStyle/>
          <a:p>
            <a:pPr algn="ctr"/>
            <a:r>
              <a:rPr lang="en-US" dirty="0" smtClean="0"/>
              <a:t>Open the dataset </a:t>
            </a:r>
            <a:r>
              <a:rPr lang="en-US" i="1" smtClean="0"/>
              <a:t>Computer Anxiety 3dEd.xlsx</a:t>
            </a:r>
            <a:r>
              <a:rPr lang="en-US" dirty="0" smtClean="0"/>
              <a:t>. Click on the Independent t-Test worksheet tab.  </a:t>
            </a:r>
          </a:p>
        </p:txBody>
      </p:sp>
      <p:sp>
        <p:nvSpPr>
          <p:cNvPr id="6" name="TextBox 5"/>
          <p:cNvSpPr txBox="1"/>
          <p:nvPr/>
        </p:nvSpPr>
        <p:spPr>
          <a:xfrm>
            <a:off x="1632705" y="2121932"/>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871335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42900" y="3926400"/>
            <a:ext cx="8458200" cy="1600438"/>
          </a:xfrm>
          <a:prstGeom prst="rect">
            <a:avLst/>
          </a:prstGeom>
          <a:solidFill>
            <a:srgbClr val="001667"/>
          </a:solidFill>
        </p:spPr>
        <p:txBody>
          <a:bodyPr wrap="square" rtlCol="0">
            <a:spAutoFit/>
          </a:bodyPr>
          <a:lstStyle/>
          <a:p>
            <a:pPr algn="ctr"/>
            <a:r>
              <a:rPr lang="en-US" sz="1600" dirty="0" smtClean="0"/>
              <a:t>Enter the labels and formulas shown in cells C1:G4 in order to generate descriptive statistics</a:t>
            </a:r>
            <a:r>
              <a:rPr lang="en-US" sz="1600" dirty="0"/>
              <a:t>. Results suggest that the groups have unequal variances. Further analysis using the  </a:t>
            </a:r>
            <a:r>
              <a:rPr lang="en-US" sz="1600" i="1" dirty="0"/>
              <a:t>F</a:t>
            </a:r>
            <a:r>
              <a:rPr lang="en-US" sz="1600" dirty="0"/>
              <a:t>-test of </a:t>
            </a:r>
            <a:r>
              <a:rPr lang="en-US" sz="1600" dirty="0" smtClean="0"/>
              <a:t>equality </a:t>
            </a:r>
            <a:r>
              <a:rPr lang="en-US" sz="1600" dirty="0"/>
              <a:t>of </a:t>
            </a:r>
            <a:r>
              <a:rPr lang="en-US" sz="1600" dirty="0" smtClean="0"/>
              <a:t>variance or </a:t>
            </a:r>
            <a:r>
              <a:rPr lang="en-US" sz="1600" dirty="0" err="1" smtClean="0"/>
              <a:t>Levene’s</a:t>
            </a:r>
            <a:r>
              <a:rPr lang="en-US" sz="1600" dirty="0" smtClean="0"/>
              <a:t> test is </a:t>
            </a:r>
            <a:r>
              <a:rPr lang="en-US" sz="1600" dirty="0"/>
              <a:t>necessary to confirm this conclusion. Nonetheless, equal and </a:t>
            </a:r>
            <a:r>
              <a:rPr lang="en-US" sz="1600" dirty="0" smtClean="0"/>
              <a:t>unequal variance </a:t>
            </a:r>
            <a:r>
              <a:rPr lang="en-US" sz="1600" dirty="0"/>
              <a:t>independent </a:t>
            </a:r>
            <a:r>
              <a:rPr lang="en-US" sz="1600" i="1" dirty="0"/>
              <a:t>t</a:t>
            </a:r>
            <a:r>
              <a:rPr lang="en-US" sz="1600" dirty="0"/>
              <a:t>-test models will be conducted. The conservative(recommended)  approach is to use the unequal variance assumed results. </a:t>
            </a:r>
          </a:p>
          <a:p>
            <a:pPr algn="ct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 y="2057400"/>
            <a:ext cx="4473827" cy="1143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990600"/>
            <a:ext cx="4490904" cy="860185"/>
          </a:xfrm>
          <a:prstGeom prst="rect">
            <a:avLst/>
          </a:prstGeom>
        </p:spPr>
      </p:pic>
      <p:sp>
        <p:nvSpPr>
          <p:cNvPr id="5" name="TextBox 4"/>
          <p:cNvSpPr txBox="1"/>
          <p:nvPr/>
        </p:nvSpPr>
        <p:spPr>
          <a:xfrm>
            <a:off x="1676400" y="228600"/>
            <a:ext cx="5791200" cy="523220"/>
          </a:xfrm>
          <a:prstGeom prst="rect">
            <a:avLst/>
          </a:prstGeom>
          <a:noFill/>
        </p:spPr>
        <p:txBody>
          <a:bodyPr wrap="square" rtlCol="0">
            <a:spAutoFit/>
          </a:bodyPr>
          <a:lstStyle/>
          <a:p>
            <a:pPr algn="ctr"/>
            <a:r>
              <a:rPr lang="en-US" sz="2800" dirty="0" smtClean="0"/>
              <a:t>Descriptive Statistics</a:t>
            </a:r>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500" y="990600"/>
            <a:ext cx="3784600" cy="2235874"/>
          </a:xfrm>
          <a:prstGeom prst="rect">
            <a:avLst/>
          </a:prstGeom>
        </p:spPr>
      </p:pic>
    </p:spTree>
    <p:extLst>
      <p:ext uri="{BB962C8B-B14F-4D97-AF65-F5344CB8AC3E}">
        <p14:creationId xmlns:p14="http://schemas.microsoft.com/office/powerpoint/2010/main" val="1129525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04800" y="3999378"/>
            <a:ext cx="8458200" cy="2031325"/>
          </a:xfrm>
          <a:prstGeom prst="rect">
            <a:avLst/>
          </a:prstGeom>
          <a:solidFill>
            <a:srgbClr val="001667"/>
          </a:solidFill>
        </p:spPr>
        <p:txBody>
          <a:bodyPr wrap="square" rtlCol="0">
            <a:spAutoFit/>
          </a:bodyPr>
          <a:lstStyle/>
          <a:p>
            <a:pPr algn="ctr"/>
            <a:r>
              <a:rPr lang="en-US" dirty="0" smtClean="0"/>
              <a:t>Enter the formulas shown in cells D7:D16 in order to generate independent </a:t>
            </a:r>
            <a:r>
              <a:rPr lang="en-US" i="1" dirty="0" smtClean="0"/>
              <a:t>t</a:t>
            </a:r>
            <a:r>
              <a:rPr lang="en-US" dirty="0" smtClean="0"/>
              <a:t>-test results assuming equal variances.</a:t>
            </a:r>
          </a:p>
          <a:p>
            <a:pPr algn="ctr"/>
            <a:endParaRPr lang="en-US" dirty="0"/>
          </a:p>
          <a:p>
            <a:pPr algn="ctr"/>
            <a:r>
              <a:rPr lang="en-US" dirty="0"/>
              <a:t>Test results </a:t>
            </a:r>
            <a:r>
              <a:rPr lang="en-US" dirty="0" smtClean="0"/>
              <a:t>provide </a:t>
            </a:r>
            <a:r>
              <a:rPr lang="en-US" dirty="0"/>
              <a:t>evidence that the difference in computer confidence posttest between the male group (</a:t>
            </a:r>
            <a:r>
              <a:rPr lang="en-US" i="1" dirty="0"/>
              <a:t>M</a:t>
            </a:r>
            <a:r>
              <a:rPr lang="en-US" dirty="0"/>
              <a:t> = 31.77, </a:t>
            </a:r>
            <a:r>
              <a:rPr lang="en-US" i="1" dirty="0"/>
              <a:t>SD</a:t>
            </a:r>
            <a:r>
              <a:rPr lang="en-US" dirty="0"/>
              <a:t> = 4.74) and the female group (</a:t>
            </a:r>
            <a:r>
              <a:rPr lang="en-US" i="1" dirty="0"/>
              <a:t>M</a:t>
            </a:r>
            <a:r>
              <a:rPr lang="en-US" dirty="0"/>
              <a:t> = 32.78, </a:t>
            </a:r>
            <a:r>
              <a:rPr lang="en-US" i="1" dirty="0"/>
              <a:t>SD</a:t>
            </a:r>
            <a:r>
              <a:rPr lang="en-US" dirty="0"/>
              <a:t> = 5.56) was not statistically significant, </a:t>
            </a:r>
            <a:r>
              <a:rPr lang="en-US" i="1" dirty="0"/>
              <a:t>t</a:t>
            </a:r>
            <a:r>
              <a:rPr lang="en-US" dirty="0"/>
              <a:t>(84) = .76, </a:t>
            </a:r>
            <a:r>
              <a:rPr lang="en-US" i="1" dirty="0"/>
              <a:t>p</a:t>
            </a:r>
            <a:r>
              <a:rPr lang="en-US" dirty="0"/>
              <a:t> = .45 (2-tailed), </a:t>
            </a:r>
            <a:r>
              <a:rPr lang="en-US" i="1" dirty="0"/>
              <a:t>d</a:t>
            </a:r>
            <a:r>
              <a:rPr lang="en-US" dirty="0"/>
              <a:t> = .19. </a:t>
            </a:r>
          </a:p>
          <a:p>
            <a:pPr algn="ct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95400"/>
            <a:ext cx="4910236" cy="2286000"/>
          </a:xfrm>
          <a:prstGeom prst="rect">
            <a:avLst/>
          </a:prstGeom>
        </p:spPr>
      </p:pic>
      <p:sp>
        <p:nvSpPr>
          <p:cNvPr id="5" name="TextBox 4"/>
          <p:cNvSpPr txBox="1"/>
          <p:nvPr/>
        </p:nvSpPr>
        <p:spPr>
          <a:xfrm>
            <a:off x="952500" y="269609"/>
            <a:ext cx="7162800" cy="523220"/>
          </a:xfrm>
          <a:prstGeom prst="rect">
            <a:avLst/>
          </a:prstGeom>
          <a:noFill/>
        </p:spPr>
        <p:txBody>
          <a:bodyPr wrap="square" rtlCol="0">
            <a:spAutoFit/>
          </a:bodyPr>
          <a:lstStyle/>
          <a:p>
            <a:pPr algn="ctr"/>
            <a:r>
              <a:rPr lang="en-US" sz="2800" dirty="0" smtClean="0"/>
              <a:t>Equal Variances Assumed</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95400"/>
            <a:ext cx="2719754" cy="2286000"/>
          </a:xfrm>
          <a:prstGeom prst="rect">
            <a:avLst/>
          </a:prstGeom>
        </p:spPr>
      </p:pic>
    </p:spTree>
    <p:extLst>
      <p:ext uri="{BB962C8B-B14F-4D97-AF65-F5344CB8AC3E}">
        <p14:creationId xmlns:p14="http://schemas.microsoft.com/office/powerpoint/2010/main" val="177443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1142</Words>
  <Application>Microsoft Macintosh PowerPoint</Application>
  <PresentationFormat>On-screen Show (4:3)</PresentationFormat>
  <Paragraphs>76</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Office Theme</vt:lpstr>
      <vt:lpstr>Equation</vt:lpstr>
      <vt:lpstr>Statistical Fundamentals:  Using Microsoft Excel for Univariate and Bivariate Analysis Alfred P. Rovai</vt:lpstr>
      <vt:lpstr>Independent t-Test</vt:lpstr>
      <vt:lpstr>Independent t-Test Data Entry</vt:lpstr>
      <vt:lpstr>Independent t-Test</vt:lpstr>
      <vt:lpstr>Independent t-Test</vt:lpstr>
      <vt:lpstr>Key Assumptions &amp;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t-Test</dc:title>
  <dc:subject/>
  <dc:creator>Alfred P. Rovai</dc:creator>
  <cp:keywords/>
  <dc:description/>
  <cp:lastModifiedBy>Fred Rovai</cp:lastModifiedBy>
  <cp:revision>179</cp:revision>
  <dcterms:created xsi:type="dcterms:W3CDTF">2013-06-04T13:30:25Z</dcterms:created>
  <dcterms:modified xsi:type="dcterms:W3CDTF">2015-10-21T13:22:24Z</dcterms:modified>
  <cp:category/>
</cp:coreProperties>
</file>